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90_58A7C3C1.xml" ContentType="application/vnd.ms-powerpoint.comments+xml"/>
  <Override PartName="/ppt/comments/modernComment_185_423AD2F4.xml" ContentType="application/vnd.ms-powerpoint.comments+xml"/>
  <Override PartName="/ppt/comments/modernComment_186_71905A52.xml" ContentType="application/vnd.ms-powerpoint.comments+xml"/>
  <Override PartName="/ppt/comments/modernComment_187_999E8FE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5"/>
  </p:notesMasterIdLst>
  <p:handoutMasterIdLst>
    <p:handoutMasterId r:id="rId26"/>
  </p:handoutMasterIdLst>
  <p:sldIdLst>
    <p:sldId id="257" r:id="rId5"/>
    <p:sldId id="396" r:id="rId6"/>
    <p:sldId id="398" r:id="rId7"/>
    <p:sldId id="399" r:id="rId8"/>
    <p:sldId id="386" r:id="rId9"/>
    <p:sldId id="400" r:id="rId10"/>
    <p:sldId id="388" r:id="rId11"/>
    <p:sldId id="397" r:id="rId12"/>
    <p:sldId id="387" r:id="rId13"/>
    <p:sldId id="395" r:id="rId14"/>
    <p:sldId id="389" r:id="rId15"/>
    <p:sldId id="404" r:id="rId16"/>
    <p:sldId id="390" r:id="rId17"/>
    <p:sldId id="391" r:id="rId18"/>
    <p:sldId id="392" r:id="rId19"/>
    <p:sldId id="403" r:id="rId20"/>
    <p:sldId id="406" r:id="rId21"/>
    <p:sldId id="405" r:id="rId22"/>
    <p:sldId id="393" r:id="rId23"/>
    <p:sldId id="394" r:id="rId24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2C2E07-E6B7-06E3-2502-EFDB436AC656}" name="Gość" initials="Go" userId="S::urn:spo:anon#7e90ab5adb413947c3ff54a4b4f95a6c5bae7b40d7dab95c4035c4b7e3c228ab::" providerId="AD"/>
  <p188:author id="{5A0947F1-1E29-B7CD-7D01-A5315A389AF9}" name="Barbara Sipa (264269)" initials="BS" userId="S::264269@student.pwr.edu.pl::bea58f17-d918-456a-bca6-8f146108f5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4E756-5344-FCDD-7A85-8B5482FC6CB3}" v="1845" dt="2024-01-25T20:24:58.328"/>
    <p1510:client id="{7DB6896B-D09A-4CD3-BD19-5209ED07753D}" v="787" vWet="789" dt="2024-01-25T20:21:49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725" autoAdjust="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85_423AD2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E1DC8B-FF03-49AC-88C3-89420BEC9D29}" authorId="{5A0947F1-1E29-B7CD-7D01-A5315A389AF9}" created="2024-01-25T19:10:34.53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11151348" sldId="389"/>
      <ac:spMk id="16" creationId="{14B3B951-7042-89FC-0141-CF160A491BAF}"/>
    </ac:deMkLst>
    <p188:replyLst>
      <p188:reply id="{33ADFD33-5382-4D3A-8F79-917EAEE60956}" authorId="{2F2C2E07-E6B7-06E3-2502-EFDB436AC656}" created="2024-01-25T19:38:47.374">
        <p188:txBody>
          <a:bodyPr/>
          <a:lstStyle/>
          <a:p>
            <a:r>
              <a:rPr lang="pl-PL"/>
              <a:t>nie, ale to na tej samej zasadzie działa więc to tylko żeby pokazaymo</a:t>
            </a:r>
          </a:p>
        </p188:txBody>
      </p188:reply>
    </p188:replyLst>
    <p188:txBody>
      <a:bodyPr/>
      <a:lstStyle/>
      <a:p>
        <a:r>
          <a:rPr lang="pl-PL"/>
          <a:t>A masz jeszcze taki do tanh?
</a:t>
        </a:r>
      </a:p>
    </p188:txBody>
  </p188:cm>
  <p188:cm id="{55F5C28B-CB86-4D35-AECE-24E210E5ED01}" authorId="{5A0947F1-1E29-B7CD-7D01-A5315A389AF9}" created="2024-01-25T19:12:00.4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11151348" sldId="389"/>
      <ac:picMk id="9" creationId="{CADD4F8E-5EA3-0F2B-F73F-CEA724D0E2CB}"/>
    </ac:deMkLst>
    <p188:txBody>
      <a:bodyPr/>
      <a:lstStyle/>
      <a:p>
        <a:r>
          <a:rPr lang="pl-PL"/>
          <a:t>O i wgll który slajd robic?
</a:t>
        </a:r>
      </a:p>
    </p188:txBody>
  </p188:cm>
</p188:cmLst>
</file>

<file path=ppt/comments/modernComment_186_71905A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488588-D2D4-4A25-9896-4BF829C47019}" authorId="{5A0947F1-1E29-B7CD-7D01-A5315A389AF9}" created="2024-01-25T19:48:54.2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5285714" sldId="390"/>
      <ac:spMk id="3" creationId="{DA87C3BA-9462-93AA-9B8D-8C928E211B54}"/>
    </ac:deMkLst>
    <p188:txBody>
      <a:bodyPr/>
      <a:lstStyle/>
      <a:p>
        <a:r>
          <a:rPr lang="pl-PL"/>
          <a:t>Do 1 co przekłada się na wydajność obliczeniową sieci neuronowych.</a:t>
        </a:r>
      </a:p>
    </p188:txBody>
  </p188:cm>
  <p188:cm id="{060D52FB-3F60-4C6B-B2EA-872C8216A5E8}" authorId="{5A0947F1-1E29-B7CD-7D01-A5315A389AF9}" created="2024-01-25T19:49:10.34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5285714" sldId="390"/>
      <ac:spMk id="3" creationId="{DA87C3BA-9462-93AA-9B8D-8C928E211B54}"/>
    </ac:deMkLst>
    <p188:txBody>
      <a:bodyPr/>
      <a:lstStyle/>
      <a:p>
        <a:r>
          <a:rPr lang="pl-PL"/>
          <a:t>Do 2 To właśnie nieliniowość pozwala sieciom neuronowym na modelowanie złożonych zależności w danych</a:t>
        </a:r>
      </a:p>
    </p188:txBody>
  </p188:cm>
  <p188:cm id="{E064F750-2268-4866-9048-7A9FE60C5905}" authorId="{5A0947F1-1E29-B7CD-7D01-A5315A389AF9}" created="2024-01-25T19:49:37.37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5285714" sldId="390"/>
      <ac:spMk id="3" creationId="{DA87C3BA-9462-93AA-9B8D-8C928E211B54}"/>
    </ac:deMkLst>
    <p188:txBody>
      <a:bodyPr/>
      <a:lstStyle/>
      <a:p>
        <a:r>
          <a:rPr lang="pl-PL"/>
          <a:t>Do 3 W przeciwieństwie do niektórych innych funkcji aktywacji, takich jak sigmoida czy tangens hiperboliczny, </a:t>
        </a:r>
      </a:p>
    </p188:txBody>
  </p188:cm>
</p188:cmLst>
</file>

<file path=ppt/comments/modernComment_187_999E8FE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D71D64-825B-45BC-A44C-B10D5BD6D247}" authorId="{5A0947F1-1E29-B7CD-7D01-A5315A389AF9}" created="2024-01-25T19:52:46.16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77305582" sldId="391"/>
      <ac:picMk id="9" creationId="{CDC9E6D1-4326-0A3A-492F-8B690E5FA577}"/>
    </ac:deMkLst>
    <p188:txBody>
      <a:bodyPr/>
      <a:lstStyle/>
      <a:p>
        <a:r>
          <a:rPr lang="pl-PL"/>
          <a:t>Do 1 Jest to przydatne w przypadku uczenia się sieci neuronowych, ponieważ może pomóc w zapobieganiu niepożądanym efektom związanych z zanikającym gradientem.</a:t>
        </a:r>
      </a:p>
    </p188:txBody>
  </p188:cm>
  <p188:cm id="{38C66D7E-58F2-4A50-A8A6-CD411BF68242}" authorId="{5A0947F1-1E29-B7CD-7D01-A5315A389AF9}" created="2024-01-25T19:52:52.18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77305582" sldId="391"/>
      <ac:picMk id="9" creationId="{CDC9E6D1-4326-0A3A-492F-8B690E5FA577}"/>
    </ac:deMkLst>
    <p188:txBody>
      <a:bodyPr/>
      <a:lstStyle/>
      <a:p>
        <a:r>
          <a:rPr lang="pl-PL"/>
          <a:t>Do 3 , szczególnie w modelach rekurencyjnych, takich jak sieci rekurencyjne (RNN), ze względu na jej symetryczny charakter wokół zera.</a:t>
        </a:r>
      </a:p>
    </p188:txBody>
  </p188:cm>
</p188:cmLst>
</file>

<file path=ppt/comments/modernComment_190_58A7C3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75F026-020A-4DB4-ABFC-6C06451A0992}" authorId="{5A0947F1-1E29-B7CD-7D01-A5315A389AF9}" created="2024-01-25T19:44:10.921">
    <pc:sldMkLst xmlns:pc="http://schemas.microsoft.com/office/powerpoint/2013/main/command">
      <pc:docMk/>
      <pc:sldMk cId="1487389633" sldId="400"/>
    </pc:sldMkLst>
    <p188:txBody>
      <a:bodyPr/>
      <a:lstStyle/>
      <a:p>
        <a:r>
          <a:rPr lang="pl-PL"/>
          <a:t>Jednakże, stosując sieci neuronowe z warstwami ukrytymi (np. wielowarstwowe perceptrony) oraz odpowiednimi funkcjami aktywacji (np. funkcje nieliniowe takie jak sigmoidalna funkcja aktywacji), możliwe jest wyuczenie sieci neuronowej do poprawnego przewidywania funkcji XOR. W takim przypadku, sieć neuronowa jest w stanie nauczyć się nieliniowych granic decyzyjnych, które pozwalają na poprawne przewidywanie wartości XOR.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4C38CF-67C2-4088-A2AD-522FD06E4E9F}" type="datetime1">
              <a:rPr lang="pl-PL" smtClean="0"/>
              <a:t>25.01.2024</a:t>
            </a:fld>
            <a:endParaRPr lang="pl-PL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FB94E0-1F98-4426-9482-6C6FD17970C3}" type="datetime1">
              <a:rPr lang="pl-PL" smtClean="0"/>
              <a:t>25.01.2024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pl-PL" smtClean="0"/>
              <a:t>1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1513CE-31DD-419A-8771-730D4114704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8DDCB5A-8DF3-4145-9175-339BBE145B1B}" type="datetime1">
              <a:rPr lang="pl-PL" smtClean="0"/>
              <a:t>25.01.2024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 sz="4800"/>
              <a:t>3DFloat</a:t>
            </a:r>
          </a:p>
        </p:txBody>
      </p:sp>
      <p:sp>
        <p:nvSpPr>
          <p:cNvPr id="14" name="Obraz — symbol zastępczy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Dowolny kształt: Kształt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olumna zawartoś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16" name="Tekst — symbol zastępczy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7" name="Zawartość — symbol zastępczy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22" name="Tekst — symbol zastępczy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23" name="Zawartość — symbol zastępczy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</a:t>
            </a:r>
          </a:p>
        </p:txBody>
      </p:sp>
      <p:sp>
        <p:nvSpPr>
          <p:cNvPr id="21" name="Zawartość — symbol zastępczy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</a:p>
        </p:txBody>
      </p:sp>
      <p:sp>
        <p:nvSpPr>
          <p:cNvPr id="10" name="Obraz — symbol zastępczy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Zamkni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ytuł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1" name="Podtytuł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Obraz — symbol zastępczy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2" name="Obraz — symbol zastępczy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Dowolny kształt: Kształt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46" name="Dowolny kształt: Kształt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Dowolny kształt: Kształt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0" name="Ow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Dowolny kształt: Kształt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/>
            </a:p>
          </p:txBody>
        </p:sp>
        <p:sp>
          <p:nvSpPr>
            <p:cNvPr id="36" name="Dowolny kształt: Kształt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w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Dowolny kształt: Kształt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pl-PL"/>
              <a:t>Kliknij, aby dodać tytuł</a:t>
            </a:r>
          </a:p>
        </p:txBody>
      </p:sp>
      <p:sp>
        <p:nvSpPr>
          <p:cNvPr id="7" name="Zawartość — symbol zastępczy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pl-PL" sz="1600"/>
              <a:t>Kliknij, aby dodać tekst</a:t>
            </a:r>
          </a:p>
        </p:txBody>
      </p:sp>
      <p:sp>
        <p:nvSpPr>
          <p:cNvPr id="17" name="Obraz — symbol zastępczy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2" name="Obraz — symbol zastępczy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5" name="Obraz — symbol zastępczy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Dowolny kształt: Kształt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stę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8" name="Obraz — symbol zastępczy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9" name="Obraz — symbol zastępczy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0" name="Obraz — symbol zastępczy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Zawartość — symbol zastępczy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/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dział sekcj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16" name="Podtytuł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pl-PL">
                <a:solidFill>
                  <a:schemeClr val="tx1">
                    <a:alpha val="60000"/>
                  </a:schemeClr>
                </a:solidFill>
              </a:rPr>
              <a:t>Kliknij, aby edytować styl wzorca podtytułu</a:t>
            </a:r>
            <a:endParaRPr lang="pl-PL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Oś czasu tabeli wykresó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a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Dowolny kształt: Kształt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6" name="Dowolny kształt: Kształt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Dowolny kształt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0" name="Dowolny kształt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11" name="Dowolny kształt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12" name="Ow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7" name="Zawartość — symbol zastępczy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15" name="Obraz — symbol zastępczy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40" name="Tytuł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Zespół</a:t>
            </a:r>
          </a:p>
        </p:txBody>
      </p:sp>
      <p:grpSp>
        <p:nvGrpSpPr>
          <p:cNvPr id="51" name="Grupa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Dowolny kształt: Kształt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3" name="Dowolny kształt: Kształt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l-PL"/>
            </a:p>
          </p:txBody>
        </p:sp>
      </p:grpSp>
      <p:sp>
        <p:nvSpPr>
          <p:cNvPr id="56" name="Obraz — symbol zastępczy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7" name="Obraz — symbol zastępczy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58" name="Obraz — symbol zastępczy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9" name="Obraz — symbol zastępczy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pl-PL"/>
              <a:t>Kliknij ikonę, aby dodać obraz</a:t>
            </a:r>
          </a:p>
        </p:txBody>
      </p:sp>
      <p:sp>
        <p:nvSpPr>
          <p:cNvPr id="63" name="Tekst — symbol zastępczy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1" name="Tekst — symbol zastępczy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5" name="Tekst — symbol zastępczy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4" name="Tekst — symbol zastępczy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7" name="Tekst — symbol zastępczy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6" name="Tekst — symbol zastępczy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69" name="Tekst — symbol zastępczy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pl-PL"/>
              <a:t>Imię i nazwisko</a:t>
            </a:r>
          </a:p>
        </p:txBody>
      </p:sp>
      <p:sp>
        <p:nvSpPr>
          <p:cNvPr id="68" name="Tekst — symbol zastępczy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pl-PL"/>
              <a:t>Tytuł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Kolumna zawartości 2 (slajd porównan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w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pl-PL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pl-PL"/>
              <a:t>Kliknij, aby edytować styl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pl-PL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pl-PL"/>
              <a:t>Kliknij, aby edytować style wzorców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Wtorek, 2 lutego 20XX</a:t>
            </a:r>
            <a:endParaRPr lang="pl-PL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pl-PL"/>
              <a:t>Przykładowy tekst stopki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l-PL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85_423AD2F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86_71905A5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87_999E8FEE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90_58A7C3C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obrazu 6" descr="Obraz zawierający fioletowy, fiołek, światło&#10;&#10;Opis wygenerowany automatycznie">
            <a:extLst>
              <a:ext uri="{FF2B5EF4-FFF2-40B4-BE49-F238E27FC236}">
                <a16:creationId xmlns:a16="http://schemas.microsoft.com/office/drawing/2014/main" id="{0130FE5E-13D7-91C3-8A17-DE722D6168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444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77E9C7B6-D3B4-9275-AA17-FE9490D1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9379C43-AAD9-ACAA-0AC4-37CD1660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FCBD6B6D-7F70-0DAF-EADC-BBC20A4B7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</a:t>
            </a:fld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wrap="square" rtlCol="0" anchor="b" anchorCtr="0">
            <a:normAutofit/>
          </a:bodyPr>
          <a:lstStyle/>
          <a:p>
            <a:pPr rtl="0"/>
            <a:r>
              <a:rPr lang="pl-PL" sz="4000"/>
              <a:t>Krawędź decyzyjna sieci jedno i </a:t>
            </a:r>
            <a:r>
              <a:rPr lang="pl-PL" sz="4000" err="1"/>
              <a:t>wielo</a:t>
            </a:r>
            <a:r>
              <a:rPr lang="pl-PL" sz="4000"/>
              <a:t>-warstwowych na przykładzie bramki XOR.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wrap="square" rtlCol="0">
            <a:normAutofit/>
          </a:bodyPr>
          <a:lstStyle/>
          <a:p>
            <a:pPr rtl="0"/>
            <a:r>
              <a:rPr lang="pl-PL" dirty="0"/>
              <a:t>Michalina Miszkiewicz</a:t>
            </a:r>
          </a:p>
          <a:p>
            <a:pPr rtl="0"/>
            <a:r>
              <a:rPr lang="pl-PL" dirty="0"/>
              <a:t>Barbara Sipa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AD695B-770D-F581-0559-6F5098D2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7200">
                <a:latin typeface="Century Schoolbook"/>
              </a:rPr>
              <a:t>Dowód na nieliniowość cd.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186E748-7BDA-B06D-E620-ABC205102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(a+b+2c)(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)&lt;0</a:t>
            </a:r>
          </a:p>
          <a:p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(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)(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)+c(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)&lt;0</a:t>
            </a:r>
          </a:p>
          <a:p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(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)^2+c(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)&lt;0</a:t>
            </a:r>
          </a:p>
          <a:p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-(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)^2&gt;-c(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)</a:t>
            </a:r>
          </a:p>
          <a:p>
            <a:endParaRPr lang="pl-PL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Wiemy, że element po lewej jest zawsze ujemny, a zgodnie z założeniem (0,0)=c, (1,1)=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, c(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a+b+c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)&gt;0.</a:t>
            </a:r>
          </a:p>
          <a:p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Otzrymujemy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 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więć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 sprzeczność. Nie jesteśmy s stanie podzielić </a:t>
            </a:r>
            <a:r>
              <a:rPr lang="pl-PL" dirty="0" err="1">
                <a:solidFill>
                  <a:srgbClr val="FFFFFF">
                    <a:alpha val="60000"/>
                  </a:srgbClr>
                </a:solidFill>
              </a:rPr>
              <a:t>liniono</a:t>
            </a:r>
            <a:r>
              <a:rPr lang="pl-PL" dirty="0">
                <a:solidFill>
                  <a:srgbClr val="FFFFFF">
                    <a:alpha val="60000"/>
                  </a:srgbClr>
                </a:solidFill>
              </a:rPr>
              <a:t> tych dwóch klas 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22F77EF-E023-9A6B-BC3A-C1FF993D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096AD8B-53D1-C30E-0666-218E59013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8108A7-59A5-C0A1-FEF4-9B0E57B2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178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CC5537-42C2-F87E-C078-11989CFE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wrap="square" anchor="t">
            <a:normAutofit/>
          </a:bodyPr>
          <a:lstStyle/>
          <a:p>
            <a:r>
              <a:rPr lang="pl-PL" dirty="0">
                <a:latin typeface="Times New Roman"/>
                <a:cs typeface="Times New Roman"/>
              </a:rPr>
              <a:t>Przedstawienie modelu dwuwarstwowego </a:t>
            </a:r>
            <a:endParaRPr lang="pl-PL" dirty="0">
              <a:cs typeface="Times New Roman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ADD4F8E-5EA3-0F2B-F73F-CEA724D0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95" y="1718894"/>
            <a:ext cx="9031922" cy="3571977"/>
          </a:xfrm>
          <a:prstGeom prst="rect">
            <a:avLst/>
          </a:prstGeo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4B3B951-7042-89FC-0141-CF160A491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393FDCE-04E0-0518-A187-C45F165F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5B572BE-7EB3-4FD4-0E01-4B1D97E97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D4BC0AA-34DA-25E5-EE21-CEA59F2A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11513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5635A8-A40C-7DB0-627D-97582ECB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/>
                <a:cs typeface="Times New Roman"/>
              </a:rPr>
              <a:t>Nowy problem tworzony przez warstwę ukrytą.</a:t>
            </a:r>
            <a:endParaRPr lang="pl-PL" dirty="0"/>
          </a:p>
        </p:txBody>
      </p:sp>
      <p:pic>
        <p:nvPicPr>
          <p:cNvPr id="8" name="Symbol zastępczy zawartości 7" descr="Obraz zawierający linia, diagram, Wykres&#10;&#10;Opis wygenerowany automatycznie">
            <a:extLst>
              <a:ext uri="{FF2B5EF4-FFF2-40B4-BE49-F238E27FC236}">
                <a16:creationId xmlns:a16="http://schemas.microsoft.com/office/drawing/2014/main" id="{1A445AF5-1FBB-BA2E-1C2C-2015936E0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655" y="2789426"/>
            <a:ext cx="6512242" cy="2274193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251B573-FB21-2000-CD8E-E40722E7C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DD5CF1C-D10D-FA9F-6ED1-C52BCC56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075B902-B86F-D541-B866-EEDF04BD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9B383D2-A8AF-12DF-EFFE-BF3EE1B3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12</a:t>
            </a:fld>
            <a:endParaRPr lang="pl-PL"/>
          </a:p>
        </p:txBody>
      </p:sp>
      <p:pic>
        <p:nvPicPr>
          <p:cNvPr id="10" name="Obraz 9" descr="Obraz zawierający szkic, diagram, rysowanie, biały&#10;&#10;Opis wygenerowany automatycznie">
            <a:extLst>
              <a:ext uri="{FF2B5EF4-FFF2-40B4-BE49-F238E27FC236}">
                <a16:creationId xmlns:a16="http://schemas.microsoft.com/office/drawing/2014/main" id="{C12FBC74-1A91-EA5C-1AD2-FE0078F3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03" y="1747059"/>
            <a:ext cx="4768850" cy="40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8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16973E-D6D8-8617-D7C0-B47F87C36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r>
              <a:rPr lang="pl-PL"/>
              <a:t>Funkcja aktywacyjna </a:t>
            </a:r>
            <a:r>
              <a:rPr lang="pl-PL" err="1"/>
              <a:t>relu</a:t>
            </a:r>
            <a:r>
              <a:rPr lang="pl-PL"/>
              <a:t> 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A87C3BA-9462-93AA-9B8D-8C928E211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pl-PL" sz="1600" b="1"/>
              <a:t>Prostota</a:t>
            </a:r>
            <a:r>
              <a:rPr lang="pl-PL" sz="1600"/>
              <a:t>: Funkcja </a:t>
            </a:r>
            <a:r>
              <a:rPr lang="pl-PL" sz="1600" err="1"/>
              <a:t>ReLU</a:t>
            </a:r>
            <a:r>
              <a:rPr lang="pl-PL" sz="1600"/>
              <a:t> jest bardzo prosta do obliczenia i nie wymaga złożonych operacji obliczeniowych.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pl-PL" sz="1600" b="1"/>
              <a:t>Nieliniowość</a:t>
            </a:r>
            <a:r>
              <a:rPr lang="pl-PL" sz="1600"/>
              <a:t>: Mimo swojej prostoty, </a:t>
            </a:r>
            <a:r>
              <a:rPr lang="pl-PL" sz="1600" err="1"/>
              <a:t>ReLU</a:t>
            </a:r>
            <a:r>
              <a:rPr lang="pl-PL" sz="1600"/>
              <a:t> jest nieliniową funkcją aktywacji.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pl-PL" sz="1600" b="1"/>
              <a:t>Unikanie zjawiska zanikającego gradientu</a:t>
            </a:r>
            <a:r>
              <a:rPr lang="pl-PL" sz="1600"/>
              <a:t>: </a:t>
            </a:r>
            <a:r>
              <a:rPr lang="pl-PL" sz="1600" err="1"/>
              <a:t>ReLU</a:t>
            </a:r>
            <a:r>
              <a:rPr lang="pl-PL" sz="1600"/>
              <a:t> nie ma problemu z zanikającym gradientem. Dzięki temu użycie </a:t>
            </a:r>
            <a:r>
              <a:rPr lang="pl-PL" sz="1600" err="1"/>
              <a:t>ReLU</a:t>
            </a:r>
            <a:r>
              <a:rPr lang="pl-PL" sz="1600"/>
              <a:t> może pomóc w uniknięciu problemów związanych z uczeniem się głębokich sieci neuronowych.</a:t>
            </a:r>
          </a:p>
        </p:txBody>
      </p:sp>
      <p:pic>
        <p:nvPicPr>
          <p:cNvPr id="9" name="Symbol zastępczy zawartości 8" descr="Obraz zawierający tekst, linia, Wykres, diagram&#10;&#10;Opis wygenerowany automatycznie">
            <a:extLst>
              <a:ext uri="{FF2B5EF4-FFF2-40B4-BE49-F238E27FC236}">
                <a16:creationId xmlns:a16="http://schemas.microsoft.com/office/drawing/2014/main" id="{6540DE2E-97E5-9B30-BCBC-4E7D7B93B6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5538" y="2369197"/>
            <a:ext cx="5435600" cy="3451606"/>
          </a:xfrm>
          <a:noFill/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AD5A9D4-A7AD-7A18-C205-31A5B17D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53FBF9E-79FC-2866-4F15-65E49F32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C1B91ED-E3D2-1BB7-4732-7595EDB9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52857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B7DA74-F327-64F8-FDCF-F380AF2F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wrap="square" anchor="t">
            <a:normAutofit/>
          </a:bodyPr>
          <a:lstStyle/>
          <a:p>
            <a:r>
              <a:rPr lang="pl-PL"/>
              <a:t>Funkcja aktywacyjna </a:t>
            </a:r>
            <a:r>
              <a:rPr lang="pl-PL" err="1"/>
              <a:t>Tanh</a:t>
            </a:r>
            <a:r>
              <a:rPr lang="pl-PL"/>
              <a:t> </a:t>
            </a:r>
          </a:p>
        </p:txBody>
      </p:sp>
      <p:pic>
        <p:nvPicPr>
          <p:cNvPr id="9" name="Symbol zastępczy zawartości 8" descr="Obraz zawierający tekst, linia, diagram, Czcionka&#10;&#10;Opis wygenerowany automatycznie">
            <a:extLst>
              <a:ext uri="{FF2B5EF4-FFF2-40B4-BE49-F238E27FC236}">
                <a16:creationId xmlns:a16="http://schemas.microsoft.com/office/drawing/2014/main" id="{CDC9E6D1-4326-0A3A-492F-8B690E5FA5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7017" y="2097175"/>
            <a:ext cx="5363290" cy="3995650"/>
          </a:xfrm>
          <a:noFill/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F247000-1A68-9501-63E7-A89F5B03D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wrap="square">
            <a:normAutofit/>
          </a:bodyPr>
          <a:lstStyle/>
          <a:p>
            <a:pPr>
              <a:buFont typeface="+mj-lt"/>
              <a:buAutoNum type="arabicPeriod"/>
            </a:pPr>
            <a:r>
              <a:rPr lang="pl-PL" b="1"/>
              <a:t>Zakres wartości</a:t>
            </a:r>
            <a:r>
              <a:rPr lang="pl-PL"/>
              <a:t>: Funkcja </a:t>
            </a:r>
            <a:r>
              <a:rPr lang="pl-PL" err="1"/>
              <a:t>tanh</a:t>
            </a:r>
            <a:r>
              <a:rPr lang="pl-PL"/>
              <a:t> ma zakres wartości od -1 do 1, co oznacza, że jest wyśrodkowana wokół zera. </a:t>
            </a:r>
          </a:p>
          <a:p>
            <a:pPr>
              <a:buFont typeface="+mj-lt"/>
              <a:buAutoNum type="arabicPeriod"/>
            </a:pPr>
            <a:r>
              <a:rPr lang="pl-PL" b="1"/>
              <a:t>Nieliniowość</a:t>
            </a:r>
            <a:r>
              <a:rPr lang="pl-PL"/>
              <a:t>: Podobnie jak inne funkcje aktywacji, </a:t>
            </a:r>
            <a:r>
              <a:rPr lang="pl-PL" err="1"/>
              <a:t>tanh</a:t>
            </a:r>
            <a:r>
              <a:rPr lang="pl-PL"/>
              <a:t> jest nieliniowy. </a:t>
            </a:r>
          </a:p>
          <a:p>
            <a:pPr>
              <a:buFont typeface="+mj-lt"/>
              <a:buAutoNum type="arabicPeriod"/>
            </a:pPr>
            <a:r>
              <a:rPr lang="pl-PL" b="1"/>
              <a:t>Stosowana w warstwach ukrytych</a:t>
            </a:r>
            <a:r>
              <a:rPr lang="pl-PL"/>
              <a:t>: Funkcja </a:t>
            </a:r>
            <a:r>
              <a:rPr lang="pl-PL" err="1"/>
              <a:t>tanh</a:t>
            </a:r>
            <a:r>
              <a:rPr lang="pl-PL"/>
              <a:t> jest często stosowana w warstwach ukrytych sieci neuronowych.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3E5025D-B94E-E765-E7A5-CF437083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6DA363C-8992-22B6-8AAA-50A180793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50EBC05-0B52-B7D7-D5F6-4BDC8BC4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73055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C436CA39-03F0-E998-7D35-DC5494F6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112963"/>
            <a:ext cx="4357688" cy="1984375"/>
          </a:xfrm>
          <a:prstGeom prst="rect">
            <a:avLst/>
          </a:prstGeom>
        </p:spPr>
      </p:pic>
      <p:pic>
        <p:nvPicPr>
          <p:cNvPr id="8" name="Obraz 7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DFF6C0EC-1345-964F-0CA1-76BB6C888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138" y="2112963"/>
            <a:ext cx="3990975" cy="1984375"/>
          </a:xfrm>
          <a:prstGeom prst="rect">
            <a:avLst/>
          </a:prstGeom>
        </p:spPr>
      </p:pic>
      <p:pic>
        <p:nvPicPr>
          <p:cNvPr id="7" name="Symbol zastępczy zawartości 6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F2869B30-6D53-E40D-0D4F-77A8344A0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92300" y="4156075"/>
            <a:ext cx="4359275" cy="1936750"/>
          </a:xfrm>
        </p:spPr>
      </p:pic>
      <p:pic>
        <p:nvPicPr>
          <p:cNvPr id="9" name="Obraz 8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48DD2A2C-563F-819B-9D28-C25732411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725" y="4156075"/>
            <a:ext cx="3989388" cy="193675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F54BE86-A3FB-4DD4-B42D-DF661710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anchor="t">
            <a:normAutofit/>
          </a:bodyPr>
          <a:lstStyle/>
          <a:p>
            <a:r>
              <a:rPr lang="pl-PL"/>
              <a:t>Granice decyzyjne i uczenie się w epokach   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312F3BE-1D38-2AC3-E3B6-EC6BABF1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B1779FD-9FE1-78B3-C1FB-9AF38B55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FE579D0-0AE5-E35C-16D0-8F8573B2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6359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zawartości 7" descr="Obraz zawierający tekst, zrzut ekranu, linia, stok&#10;&#10;Opis wygenerowany automatycznie">
            <a:extLst>
              <a:ext uri="{FF2B5EF4-FFF2-40B4-BE49-F238E27FC236}">
                <a16:creationId xmlns:a16="http://schemas.microsoft.com/office/drawing/2014/main" id="{4E09A77F-4906-B2A3-95B9-23978BBF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63" y="2112963"/>
            <a:ext cx="2452688" cy="1974850"/>
          </a:xfrm>
          <a:prstGeom prst="rect">
            <a:avLst/>
          </a:prstGeom>
        </p:spPr>
      </p:pic>
      <p:pic>
        <p:nvPicPr>
          <p:cNvPr id="8" name="Obraz 7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FA86ECF0-CFC9-0F64-EF2B-29701E9C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113" y="2112963"/>
            <a:ext cx="2903538" cy="1974850"/>
          </a:xfrm>
          <a:prstGeom prst="rect">
            <a:avLst/>
          </a:prstGeom>
        </p:spPr>
      </p:pic>
      <p:pic>
        <p:nvPicPr>
          <p:cNvPr id="12" name="Obraz 11" descr="5_2.png">
            <a:extLst>
              <a:ext uri="{FF2B5EF4-FFF2-40B4-BE49-F238E27FC236}">
                <a16:creationId xmlns:a16="http://schemas.microsoft.com/office/drawing/2014/main" id="{1A37E302-E5B9-1FEF-F3CC-D7A30EC32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3" y="2112963"/>
            <a:ext cx="2574925" cy="1974850"/>
          </a:xfrm>
          <a:prstGeom prst="rect">
            <a:avLst/>
          </a:prstGeom>
        </p:spPr>
      </p:pic>
      <p:pic>
        <p:nvPicPr>
          <p:cNvPr id="7" name="Symbol zastępczy zawartości 6" descr="Obraz zawierający tekst, zrzut ekranu, linia, diagram&#10;&#10;Opis wygenerowany automatycznie">
            <a:extLst>
              <a:ext uri="{FF2B5EF4-FFF2-40B4-BE49-F238E27FC236}">
                <a16:creationId xmlns:a16="http://schemas.microsoft.com/office/drawing/2014/main" id="{B3B29C75-009D-3363-78F4-6F93450E2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74863" y="4143375"/>
            <a:ext cx="2724150" cy="1947863"/>
          </a:xfrm>
        </p:spPr>
      </p:pic>
      <p:pic>
        <p:nvPicPr>
          <p:cNvPr id="11" name="Obraz 10" descr="4.png">
            <a:extLst>
              <a:ext uri="{FF2B5EF4-FFF2-40B4-BE49-F238E27FC236}">
                <a16:creationId xmlns:a16="http://schemas.microsoft.com/office/drawing/2014/main" id="{B0B82EB6-4544-B789-668D-9CA9410D0B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89" r="4182" b="395"/>
          <a:stretch/>
        </p:blipFill>
        <p:spPr>
          <a:xfrm>
            <a:off x="4854575" y="4143375"/>
            <a:ext cx="2581275" cy="1947863"/>
          </a:xfrm>
          <a:prstGeom prst="rect">
            <a:avLst/>
          </a:prstGeom>
        </p:spPr>
      </p:pic>
      <p:pic>
        <p:nvPicPr>
          <p:cNvPr id="14" name="Obraz 13" descr="6.png">
            <a:extLst>
              <a:ext uri="{FF2B5EF4-FFF2-40B4-BE49-F238E27FC236}">
                <a16:creationId xmlns:a16="http://schemas.microsoft.com/office/drawing/2014/main" id="{23F8858E-9453-354B-A026-830B94ED3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1413" y="4143375"/>
            <a:ext cx="2624138" cy="1947863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EC05325E-1227-0C24-D169-F2D69F93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wrap="square" anchor="t">
            <a:normAutofit/>
          </a:bodyPr>
          <a:lstStyle/>
          <a:p>
            <a:r>
              <a:rPr lang="pl-PL"/>
              <a:t>Utworzone granice decyzyjne dla ReLU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056981-044A-D268-71D1-E7372BC2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F725E46-9017-2251-EE66-89AE71D0C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532E1A0-0451-9651-FEAF-4D8FF2DD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475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ECDB43B-BE1D-7848-2EDB-3B49ACE8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Przewidywane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wyniki</a:t>
            </a:r>
            <a:endParaRPr lang="en-US" dirty="0" err="1"/>
          </a:p>
        </p:txBody>
      </p:sp>
      <p:pic>
        <p:nvPicPr>
          <p:cNvPr id="8" name="Obraz 7" descr="predicted_correct_incorrect_3_warstwy.png">
            <a:extLst>
              <a:ext uri="{FF2B5EF4-FFF2-40B4-BE49-F238E27FC236}">
                <a16:creationId xmlns:a16="http://schemas.microsoft.com/office/drawing/2014/main" id="{160195B0-3F46-DA88-2940-4C499F759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9" r="32400" b="-269"/>
          <a:stretch/>
        </p:blipFill>
        <p:spPr>
          <a:xfrm>
            <a:off x="550862" y="2118640"/>
            <a:ext cx="5444540" cy="3995328"/>
          </a:xfrm>
          <a:prstGeom prst="rect">
            <a:avLst/>
          </a:prstGeom>
          <a:noFill/>
        </p:spPr>
      </p:pic>
      <p:pic>
        <p:nvPicPr>
          <p:cNvPr id="7" name="Symbol zastępczy zawartości 6" descr="Obraz zawierający tekst, zrzut ekranu, Czcionka, menu&#10;&#10;Opis wygenerowany automatycznie">
            <a:extLst>
              <a:ext uri="{FF2B5EF4-FFF2-40B4-BE49-F238E27FC236}">
                <a16:creationId xmlns:a16="http://schemas.microsoft.com/office/drawing/2014/main" id="{0F268DCB-AC99-E011-7E68-A1DDCFE132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93" t="51154" r="-1976" b="-462"/>
          <a:stretch/>
        </p:blipFill>
        <p:spPr>
          <a:xfrm>
            <a:off x="6205538" y="1753738"/>
            <a:ext cx="5510580" cy="4360488"/>
          </a:xfrm>
          <a:noFill/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06B8A0B-048A-2E99-1AE4-A466EE1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A0F41D4-C941-D69E-53F2-1BFA60EA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DB4B077-CD9B-3EAE-38F1-B4DCED04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0012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753858-EA90-15FF-8D63-3C50BCE4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Times New Roman"/>
                <a:cs typeface="Times New Roman"/>
              </a:rPr>
              <a:t>Utworzone granice decyzyjne dla Tanh</a:t>
            </a:r>
            <a:endParaRPr lang="pl-PL"/>
          </a:p>
        </p:txBody>
      </p:sp>
      <p:pic>
        <p:nvPicPr>
          <p:cNvPr id="7" name="Symbol zastępczy zawartości 6" descr="Obraz zawierający tekst, zrzut ekranu, linia, Wykres&#10;&#10;Opis wygenerowany automatycznie">
            <a:extLst>
              <a:ext uri="{FF2B5EF4-FFF2-40B4-BE49-F238E27FC236}">
                <a16:creationId xmlns:a16="http://schemas.microsoft.com/office/drawing/2014/main" id="{0F6CB9C6-BDD5-3FC1-5B6E-89B4A62E0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6279" y="1564559"/>
            <a:ext cx="3248322" cy="2455625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8DC9C03-25E5-2220-1564-D67BC313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41646DB-20AD-3895-9C04-E1CA97BF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CF7554-501F-69C0-D2B3-91C4C5D7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18</a:t>
            </a:fld>
            <a:endParaRPr lang="pl-PL"/>
          </a:p>
        </p:txBody>
      </p:sp>
      <p:pic>
        <p:nvPicPr>
          <p:cNvPr id="9" name="Obraz 8" descr="3_2.png">
            <a:extLst>
              <a:ext uri="{FF2B5EF4-FFF2-40B4-BE49-F238E27FC236}">
                <a16:creationId xmlns:a16="http://schemas.microsoft.com/office/drawing/2014/main" id="{AB8B32E4-448F-02BF-4B90-E6310ABE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1600357"/>
            <a:ext cx="3190240" cy="2478726"/>
          </a:xfrm>
          <a:prstGeom prst="rect">
            <a:avLst/>
          </a:prstGeom>
        </p:spPr>
      </p:pic>
      <p:pic>
        <p:nvPicPr>
          <p:cNvPr id="11" name="Symbol zastępczy zawartości 8" descr="Obraz zawierający tekst, zrzut ekranu, stok, linia&#10;&#10;Opis wygenerowany automatycznie">
            <a:extLst>
              <a:ext uri="{FF2B5EF4-FFF2-40B4-BE49-F238E27FC236}">
                <a16:creationId xmlns:a16="http://schemas.microsoft.com/office/drawing/2014/main" id="{6945513A-741C-9425-D485-A0A3F97B4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51" y="1528128"/>
            <a:ext cx="3312494" cy="2451417"/>
          </a:xfrm>
          <a:prstGeom prst="rect">
            <a:avLst/>
          </a:prstGeom>
        </p:spPr>
      </p:pic>
      <p:pic>
        <p:nvPicPr>
          <p:cNvPr id="12" name="Obraz 11" descr="Obraz zawierający tekst, zrzut ekranu, linia, diagram&#10;&#10;Opis wygenerowany automatycznie">
            <a:extLst>
              <a:ext uri="{FF2B5EF4-FFF2-40B4-BE49-F238E27FC236}">
                <a16:creationId xmlns:a16="http://schemas.microsoft.com/office/drawing/2014/main" id="{B11C1EFB-64C0-BDA7-8ED0-7071A5727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45" y="4224338"/>
            <a:ext cx="3242310" cy="2331085"/>
          </a:xfrm>
          <a:prstGeom prst="rect">
            <a:avLst/>
          </a:prstGeom>
        </p:spPr>
      </p:pic>
      <p:pic>
        <p:nvPicPr>
          <p:cNvPr id="13" name="Obraz 12" descr="5.png">
            <a:extLst>
              <a:ext uri="{FF2B5EF4-FFF2-40B4-BE49-F238E27FC236}">
                <a16:creationId xmlns:a16="http://schemas.microsoft.com/office/drawing/2014/main" id="{FB71FD98-5A1E-588D-3331-2AA70D5D4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920" y="4140614"/>
            <a:ext cx="3291839" cy="2539172"/>
          </a:xfrm>
          <a:prstGeom prst="rect">
            <a:avLst/>
          </a:prstGeom>
        </p:spPr>
      </p:pic>
      <p:pic>
        <p:nvPicPr>
          <p:cNvPr id="14" name="Obraz 13" descr="6_2.png">
            <a:extLst>
              <a:ext uri="{FF2B5EF4-FFF2-40B4-BE49-F238E27FC236}">
                <a16:creationId xmlns:a16="http://schemas.microsoft.com/office/drawing/2014/main" id="{6209DF01-30E0-43CE-DB9F-488FB79CD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161" y="4245373"/>
            <a:ext cx="3140298" cy="23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6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F59804-7806-7C66-4CC6-E021B5BA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711292-D176-C2B0-586A-2BA4B8896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63" y="2204639"/>
            <a:ext cx="11090274" cy="397962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pl-PL" sz="7200" dirty="0">
                <a:solidFill>
                  <a:schemeClr val="tx1"/>
                </a:solidFill>
                <a:latin typeface="Century Schoolbook"/>
              </a:rPr>
              <a:t>Jak ilość warstw wpływa na uczenie się sieci?</a:t>
            </a:r>
            <a:r>
              <a:rPr lang="pl-PL" sz="7200" dirty="0">
                <a:solidFill>
                  <a:srgbClr val="000000"/>
                </a:solidFill>
                <a:latin typeface="Century Schoolbook"/>
              </a:rPr>
              <a:t>  </a:t>
            </a:r>
            <a:endParaRPr lang="pl-PL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75DE539-D578-FDC7-5969-7932EEAA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D3790D-FDF2-6031-E8B0-A81C328E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A5FD3C6-4F78-000B-4EC9-3248E64F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947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AC5FEE-7BB7-52FC-19EF-069EA0E7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Times New Roman"/>
                <a:cs typeface="Times New Roman"/>
              </a:rPr>
              <a:t>Problemy liniowe- AND i OR</a:t>
            </a:r>
            <a:endParaRPr lang="pl-PL">
              <a:cs typeface="Times New Roman"/>
            </a:endParaRPr>
          </a:p>
        </p:txBody>
      </p:sp>
      <p:pic>
        <p:nvPicPr>
          <p:cNvPr id="7" name="Symbol zastępczy zawartości 6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9E668FB0-DD40-6C61-EFAF-CD1A83B3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470" y="1936709"/>
            <a:ext cx="4528820" cy="2828925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E272818-7786-C6CB-6971-EA805C1D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3EA460B-DFAE-6728-BC06-672DCA1E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FEC911-9FBE-5CBC-BC1A-3E7BEFA5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</a:t>
            </a:fld>
            <a:endParaRPr lang="pl-PL"/>
          </a:p>
        </p:txBody>
      </p:sp>
      <p:pic>
        <p:nvPicPr>
          <p:cNvPr id="8" name="Obraz 7" descr="Obraz zawierający zegar, linia, diagram, design&#10;&#10;Opis wygenerowany automatycznie">
            <a:extLst>
              <a:ext uri="{FF2B5EF4-FFF2-40B4-BE49-F238E27FC236}">
                <a16:creationId xmlns:a16="http://schemas.microsoft.com/office/drawing/2014/main" id="{F1E708FB-51B6-BDA0-F5F8-F45F00C2A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90" y="2058035"/>
            <a:ext cx="2882900" cy="249809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FC9D0D34-A521-FE4C-DC27-509968A4490E}"/>
              </a:ext>
            </a:extLst>
          </p:cNvPr>
          <p:cNvSpPr txBox="1"/>
          <p:nvPr/>
        </p:nvSpPr>
        <p:spPr>
          <a:xfrm>
            <a:off x="5862320" y="4749800"/>
            <a:ext cx="27305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Perceprton</a:t>
            </a:r>
            <a:r>
              <a:rPr lang="pl-PL" dirty="0"/>
              <a:t> rozwiązujący problem AND</a:t>
            </a:r>
          </a:p>
        </p:txBody>
      </p:sp>
      <p:pic>
        <p:nvPicPr>
          <p:cNvPr id="10" name="Obraz 9" descr="Obraz zawierający diagram, linia, szkic, design&#10;&#10;Opis wygenerowany automatycznie">
            <a:extLst>
              <a:ext uri="{FF2B5EF4-FFF2-40B4-BE49-F238E27FC236}">
                <a16:creationId xmlns:a16="http://schemas.microsoft.com/office/drawing/2014/main" id="{FE11CC71-E5A1-6294-5460-D5008421E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773" y="2088198"/>
            <a:ext cx="2878455" cy="2437765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982E965E-A00F-5B42-BCE9-E9F308B40DF4}"/>
              </a:ext>
            </a:extLst>
          </p:cNvPr>
          <p:cNvSpPr txBox="1"/>
          <p:nvPr/>
        </p:nvSpPr>
        <p:spPr>
          <a:xfrm>
            <a:off x="8910320" y="48260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Perceprton</a:t>
            </a:r>
            <a:r>
              <a:rPr lang="pl-PL" dirty="0"/>
              <a:t> rozwiązujący problem OR</a:t>
            </a:r>
          </a:p>
        </p:txBody>
      </p:sp>
    </p:spTree>
    <p:extLst>
      <p:ext uri="{BB962C8B-B14F-4D97-AF65-F5344CB8AC3E}">
        <p14:creationId xmlns:p14="http://schemas.microsoft.com/office/powerpoint/2010/main" val="318802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6A2448-CE96-E505-412F-060997AB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2063115"/>
            <a:ext cx="11091600" cy="1332000"/>
          </a:xfrm>
        </p:spPr>
        <p:txBody>
          <a:bodyPr/>
          <a:lstStyle/>
          <a:p>
            <a:r>
              <a:rPr lang="pl-PL" sz="7200">
                <a:latin typeface="Century Schoolbook"/>
              </a:rPr>
              <a:t>Czy warto zawsze budować głębokie sieci?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5F7521-E3FB-F6FD-FD12-21522A156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endParaRPr lang="pl-PL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3F31B03-10EC-7AED-3504-436789257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FA57977-5499-5295-7CCC-F25F65F2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BC89291-C403-790F-E07C-2C9DA32E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345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6F8909-EE90-2E85-AFBF-90164208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Times New Roman"/>
                <a:cs typeface="Times New Roman"/>
              </a:rPr>
              <a:t>Granice decyzyjne AND i OR </a:t>
            </a:r>
            <a:endParaRPr lang="pl-PL" dirty="0">
              <a:cs typeface="Times New Roman"/>
            </a:endParaRPr>
          </a:p>
        </p:txBody>
      </p:sp>
      <p:pic>
        <p:nvPicPr>
          <p:cNvPr id="8" name="Symbol zastępczy zawartości 7" descr="Obraz zawierający linia, diagram&#10;&#10;Opis wygenerowany automatycznie">
            <a:extLst>
              <a:ext uri="{FF2B5EF4-FFF2-40B4-BE49-F238E27FC236}">
                <a16:creationId xmlns:a16="http://schemas.microsoft.com/office/drawing/2014/main" id="{C7D0FA43-C320-C8A6-579D-37D366F073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5087" y="2556712"/>
            <a:ext cx="3867150" cy="3076575"/>
          </a:xfrm>
        </p:spPr>
      </p:pic>
      <p:pic>
        <p:nvPicPr>
          <p:cNvPr id="9" name="Symbol zastępczy zawartości 8" descr="Obraz zawierający linia, diagram, krąg&#10;&#10;Opis wygenerowany automatycznie">
            <a:extLst>
              <a:ext uri="{FF2B5EF4-FFF2-40B4-BE49-F238E27FC236}">
                <a16:creationId xmlns:a16="http://schemas.microsoft.com/office/drawing/2014/main" id="{12CA9A32-C669-69D2-DCEF-2DDE9A7661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4563" y="2561475"/>
            <a:ext cx="3257550" cy="3067050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AA91EA2D-F1F3-EAF6-A650-12D6DA21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1FD7A18-FBE0-708E-99CA-56599B7C0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A3C4C37-0F3A-6553-CB4F-2E5D320D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19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73B3AA-4A76-6CD3-5374-B5B2FBE96B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>
                <a:latin typeface="Times New Roman"/>
                <a:cs typeface="Times New Roman"/>
              </a:rPr>
              <a:t>A co z XOR ?</a:t>
            </a:r>
            <a:endParaRPr lang="pl-PL"/>
          </a:p>
        </p:txBody>
      </p:sp>
      <p:pic>
        <p:nvPicPr>
          <p:cNvPr id="5" name="Symbol zastępczy obrazu 4" descr="Obraz zawierający linia, diagram, krąg, design&#10;&#10;Opis wygenerowany automatycznie">
            <a:extLst>
              <a:ext uri="{FF2B5EF4-FFF2-40B4-BE49-F238E27FC236}">
                <a16:creationId xmlns:a16="http://schemas.microsoft.com/office/drawing/2014/main" id="{552FDC67-8A1F-7C8A-8217-BDEB70CD81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46" r="2346"/>
          <a:stretch/>
        </p:blipFill>
        <p:spPr>
          <a:xfrm>
            <a:off x="1134745" y="1184592"/>
            <a:ext cx="5447030" cy="4783455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69DD1D5-E923-4BB9-BA34-D047BAFE3B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486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913AEF-E6FB-9CB7-3BC8-B14286A4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wrap="square" anchor="t">
            <a:normAutofit/>
          </a:bodyPr>
          <a:lstStyle/>
          <a:p>
            <a:r>
              <a:rPr lang="pl-PL"/>
              <a:t>Wstęp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2E9715D-D6FB-2ED2-5F2D-4B8C408F1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wrap="square">
            <a:normAutofit/>
          </a:bodyPr>
          <a:lstStyle/>
          <a:p>
            <a:r>
              <a:rPr lang="pl-PL"/>
              <a:t>Operacja logiczna XOR przyjmuje dwa </a:t>
            </a:r>
            <a:r>
              <a:rPr lang="pl-PL" err="1"/>
              <a:t>paramtery</a:t>
            </a:r>
            <a:r>
              <a:rPr lang="pl-PL"/>
              <a:t> binarne i odpowiada również wartościom 0 lub 1.</a:t>
            </a:r>
          </a:p>
          <a:p>
            <a:r>
              <a:rPr lang="pl-PL" err="1"/>
              <a:t>Wejścami</a:t>
            </a:r>
            <a:r>
              <a:rPr lang="pl-PL"/>
              <a:t> dla sieci są wartości logiczne X oraz Y, natomiast na wyjściu pojawia się wartość funkcji XOR. </a:t>
            </a:r>
          </a:p>
          <a:p>
            <a:r>
              <a:rPr lang="pl-PL"/>
              <a:t>Rozpatrywana sieć ma dwa sygnały wejściowe i jeden wyjściowy</a:t>
            </a:r>
          </a:p>
          <a:p>
            <a:endParaRPr lang="pl-PL"/>
          </a:p>
        </p:txBody>
      </p:sp>
      <p:pic>
        <p:nvPicPr>
          <p:cNvPr id="8" name="Obraz 7" descr="Obraz zawierający numer, zrzut ekranu, linia, tekst&#10;&#10;Opis wygenerowany automatycznie">
            <a:extLst>
              <a:ext uri="{FF2B5EF4-FFF2-40B4-BE49-F238E27FC236}">
                <a16:creationId xmlns:a16="http://schemas.microsoft.com/office/drawing/2014/main" id="{F8446823-9C64-C088-4C8C-844136B6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538" y="2866294"/>
            <a:ext cx="5435600" cy="2457411"/>
          </a:xfrm>
          <a:prstGeom prst="rect">
            <a:avLst/>
          </a:prstGeom>
          <a:noFill/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589F114-B290-7C74-A0E3-089BABF0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5F20265-D720-1626-F768-838F4EC2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08A9943-8130-879C-59A6-53D2E6FFE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77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6E7ED1-5CD8-044A-8C1F-E93963CD3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>
            <a:normAutofit/>
          </a:bodyPr>
          <a:lstStyle/>
          <a:p>
            <a:r>
              <a:rPr lang="pl-PL"/>
              <a:t>Przedstawienie problemu</a:t>
            </a:r>
          </a:p>
        </p:txBody>
      </p:sp>
      <p:pic>
        <p:nvPicPr>
          <p:cNvPr id="8" name="Obraz 7" descr="Obraz zawierający zrzut ekranu, krąg&#10;&#10;Opis wygenerowany automatycznie">
            <a:extLst>
              <a:ext uri="{FF2B5EF4-FFF2-40B4-BE49-F238E27FC236}">
                <a16:creationId xmlns:a16="http://schemas.microsoft.com/office/drawing/2014/main" id="{7AE62775-E6B1-B6E6-3A4C-7230F880A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5" b="21393"/>
          <a:stretch/>
        </p:blipFill>
        <p:spPr>
          <a:xfrm>
            <a:off x="20" y="10"/>
            <a:ext cx="12191980" cy="3776462"/>
          </a:xfrm>
          <a:prstGeom prst="rect">
            <a:avLst/>
          </a:prstGeom>
          <a:noFill/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E3489A0-BB05-C591-8CC3-0CAC69AFF97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wrap="square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100"/>
              <a:t>Problem XOR jest klasycznym przypadkiem, który ilustruje trudności związane z uczeniem się sieci neuronowych na przykładzie funkcji, która nie jest liniowo </a:t>
            </a:r>
            <a:r>
              <a:rPr lang="pl-PL" sz="1100" err="1"/>
              <a:t>separowalna</a:t>
            </a:r>
            <a:r>
              <a:rPr lang="pl-PL" sz="1100"/>
              <a:t>. </a:t>
            </a:r>
          </a:p>
          <a:p>
            <a:pPr>
              <a:lnSpc>
                <a:spcPct val="100000"/>
              </a:lnSpc>
            </a:pPr>
            <a:r>
              <a:rPr lang="pl-PL" sz="1100"/>
              <a:t>Problematyczne dla prostych sieci neuronowych jest to, że nie można jednoznacznie wyznaczyć jednej linii decyzyjnej, która poprawnie oddzielałaby klasy 0 i 1 na płaszczyźnie dwuwymiarowej. W większości przypadków, jedynym rozwiązaniem byłoby użycie przynajmniej dwóch warstw neuronów, co przekraczało możliwości wcześniejszych modeli sieci neuronowych, takich jak perceptron.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62671AD-FC53-C0AE-9095-BE0B523A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5A075A9-ADAB-3751-D35D-13BC40FF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A14DC3B-7009-C71F-7E01-1DDECBBF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73896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C4A96B-1074-E11F-5FBB-5DF78A81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>
            <a:normAutofit/>
          </a:bodyPr>
          <a:lstStyle/>
          <a:p>
            <a:r>
              <a:rPr lang="pl-PL"/>
              <a:t>XOR dla sieci jednowarstwowej 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4B84C6E9-A25F-83F2-0BB0-542F2D942F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715" b="7244"/>
          <a:stretch/>
        </p:blipFill>
        <p:spPr>
          <a:xfrm>
            <a:off x="20" y="10"/>
            <a:ext cx="12191980" cy="3776462"/>
          </a:xfrm>
          <a:noFill/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75EDA7-37F6-FBE8-7DF0-41949939513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wrap="square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700"/>
              <a:t>Nie można rozwiązać problemu </a:t>
            </a:r>
            <a:r>
              <a:rPr lang="pl-PL" sz="1700" err="1"/>
              <a:t>XORa</a:t>
            </a:r>
            <a:r>
              <a:rPr lang="pl-PL" sz="1700"/>
              <a:t> za pomocą jednego neuronu o dwóch wejściach (plus </a:t>
            </a:r>
            <a:r>
              <a:rPr lang="pl-PL" sz="1700" err="1"/>
              <a:t>bias</a:t>
            </a:r>
            <a:r>
              <a:rPr lang="pl-PL" sz="1700"/>
              <a:t>), gdyż może on wygenerować jedynie hiperpłaszczyznę, tj. linię prostą, dowolnie przesuniętą. Jedną linią nie można oddzielić odpowiednio od siebie argumentów funkcji XOR (czyli tych, które dają w wyniku 1, od tych których dają  w wyniku 0). 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D7F8CFB-CA57-3F61-D359-2EB9D587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06514FE-330B-D14D-5254-8EEB6783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39A161E-22F5-E35E-3098-F3E9E06C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pl-PL" smtClean="0"/>
              <a:pPr rtl="0">
                <a:spcAft>
                  <a:spcPts val="600"/>
                </a:spcAft>
              </a:pPr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149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12A63D-88EA-6DB7-E0D8-4DCEB576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XOR dla sieci jednowarstwowej 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65C1DAB-E2E2-6EDF-9DD3-A1D5EE80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C0CBC8A-2DC0-16FA-F1FA-1D557021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27E858A-7614-02C6-C3F0-17DD9DE1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8</a:t>
            </a:fld>
            <a:endParaRPr lang="pl-PL"/>
          </a:p>
        </p:txBody>
      </p:sp>
      <p:pic>
        <p:nvPicPr>
          <p:cNvPr id="8" name="Symbol zastępczy zawartości 7" descr="Obraz zawierający tekst, zrzut ekranu, linia, stok&#10;&#10;Opis wygenerowany automatycznie">
            <a:extLst>
              <a:ext uri="{FF2B5EF4-FFF2-40B4-BE49-F238E27FC236}">
                <a16:creationId xmlns:a16="http://schemas.microsoft.com/office/drawing/2014/main" id="{55AD06A7-B80F-D516-FFEF-BF109B4D37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2282" y="2097088"/>
            <a:ext cx="4932761" cy="3995737"/>
          </a:xfrm>
          <a:prstGeom prst="rect">
            <a:avLst/>
          </a:prstGeom>
        </p:spPr>
      </p:pic>
      <p:pic>
        <p:nvPicPr>
          <p:cNvPr id="9" name="Symbol zastępczy zawartości 8" descr="Obraz zawierający tekst, zrzut ekranu, stok, linia&#10;&#10;Opis wygenerowany automatycznie">
            <a:extLst>
              <a:ext uri="{FF2B5EF4-FFF2-40B4-BE49-F238E27FC236}">
                <a16:creationId xmlns:a16="http://schemas.microsoft.com/office/drawing/2014/main" id="{B9AEE235-1CEE-8B43-E4D3-DB9C53A589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5691" y="2097088"/>
            <a:ext cx="5395294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98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B845D5-37C8-F356-0C8F-552D17F3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7200">
                <a:latin typeface="Century Schoolbook"/>
              </a:rPr>
              <a:t>Dowód na nieliniowość</a:t>
            </a:r>
            <a:endParaRPr lang="pl-PL">
              <a:cs typeface="Times New Roman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F3A339C-CA3D-1C29-C2B0-240870A3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pl-PL" sz="2200" dirty="0">
                <a:latin typeface="Century Schoolbook"/>
              </a:rPr>
              <a:t>Załóżmy, że </a:t>
            </a:r>
            <a:r>
              <a:rPr lang="pl-PL" sz="2200" dirty="0" err="1">
                <a:latin typeface="Century Schoolbook"/>
              </a:rPr>
              <a:t>xor</a:t>
            </a:r>
            <a:r>
              <a:rPr lang="pl-PL" sz="2200" dirty="0">
                <a:latin typeface="Century Schoolbook"/>
              </a:rPr>
              <a:t> jest problemem liniowym. Musi więc istnieć prosta: L=</a:t>
            </a:r>
            <a:r>
              <a:rPr lang="pl-PL" sz="2200" dirty="0" err="1">
                <a:latin typeface="Century Schoolbook"/>
              </a:rPr>
              <a:t>ax+by+c</a:t>
            </a:r>
            <a:r>
              <a:rPr lang="pl-PL" sz="2200" dirty="0">
                <a:latin typeface="Century Schoolbook"/>
              </a:rPr>
              <a:t>=0, gdzie (0,0) i (1,1), leżą po tej samej stronie.</a:t>
            </a:r>
            <a:endParaRPr lang="pl-PL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pl-PL" sz="2200" dirty="0">
                <a:latin typeface="Century Schoolbook"/>
              </a:rPr>
              <a:t>Wiemy, że jeśli dwa punkty leżą po tej samej stronie prostej: (x1,y1),(x2,y2), (</a:t>
            </a:r>
            <a:r>
              <a:rPr lang="pl-PL" sz="2200" dirty="0" err="1">
                <a:latin typeface="Century Schoolbook"/>
              </a:rPr>
              <a:t>px+qx+r</a:t>
            </a:r>
            <a:r>
              <a:rPr lang="pl-PL" sz="2200" dirty="0">
                <a:latin typeface="Century Schoolbook"/>
              </a:rPr>
              <a:t>=0), to (px1+qy1+r)(px2+qy1+r)&gt;0.</a:t>
            </a:r>
            <a:endParaRPr lang="pl-PL" sz="2200" dirty="0">
              <a:solidFill>
                <a:srgbClr val="FFFFFF">
                  <a:alpha val="60000"/>
                </a:srgbClr>
              </a:solidFill>
              <a:latin typeface="Century Schoolbook"/>
            </a:endParaRPr>
          </a:p>
          <a:p>
            <a:r>
              <a:rPr lang="pl-PL" sz="2200" dirty="0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A jeśli po różnych stronach to </a:t>
            </a:r>
            <a:r>
              <a:rPr lang="pl-PL" sz="2200" dirty="0">
                <a:solidFill>
                  <a:srgbClr val="FFFFFF"/>
                </a:solidFill>
                <a:latin typeface="Century Schoolbook"/>
              </a:rPr>
              <a:t>(px1+qy1+r)(px2+qy1+r)&lt;0.</a:t>
            </a:r>
          </a:p>
          <a:p>
            <a:r>
              <a:rPr lang="pl-PL" sz="2200" dirty="0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Czyli otrzymujemy (</a:t>
            </a:r>
            <a:r>
              <a:rPr lang="pl-PL" sz="2200" dirty="0" err="1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a+c</a:t>
            </a:r>
            <a:r>
              <a:rPr lang="pl-PL" sz="2200" dirty="0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)(</a:t>
            </a:r>
            <a:r>
              <a:rPr lang="pl-PL" sz="2200" dirty="0" err="1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a+b+c</a:t>
            </a:r>
            <a:r>
              <a:rPr lang="pl-PL" sz="2200" dirty="0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)&lt;0, dla (1,1) i (0,0) oraz (</a:t>
            </a:r>
            <a:r>
              <a:rPr lang="pl-PL" sz="2200" dirty="0" err="1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b+c</a:t>
            </a:r>
            <a:r>
              <a:rPr lang="pl-PL" sz="2200" dirty="0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)(</a:t>
            </a:r>
            <a:r>
              <a:rPr lang="pl-PL" sz="2200" dirty="0" err="1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a+b+c</a:t>
            </a:r>
            <a:r>
              <a:rPr lang="pl-PL" sz="2200" dirty="0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)&lt;0 dla (0,1) i (1,1)</a:t>
            </a:r>
          </a:p>
          <a:p>
            <a:r>
              <a:rPr lang="pl-PL" sz="2200" dirty="0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(</a:t>
            </a:r>
            <a:r>
              <a:rPr lang="pl-PL" sz="2200" dirty="0" err="1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a+c</a:t>
            </a:r>
            <a:r>
              <a:rPr lang="pl-PL" sz="2200" dirty="0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)(</a:t>
            </a:r>
            <a:r>
              <a:rPr lang="pl-PL" sz="2200" dirty="0" err="1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a+b+c</a:t>
            </a:r>
            <a:r>
              <a:rPr lang="pl-PL" sz="2200" dirty="0">
                <a:solidFill>
                  <a:srgbClr val="FFFFFF">
                    <a:alpha val="60000"/>
                  </a:srgbClr>
                </a:solidFill>
                <a:latin typeface="Century Schoolbook"/>
              </a:rPr>
              <a:t>)+</a:t>
            </a:r>
            <a:r>
              <a:rPr lang="pl-PL" sz="2200" dirty="0">
                <a:solidFill>
                  <a:srgbClr val="FFFFFF"/>
                </a:solidFill>
                <a:latin typeface="Century Schoolbook"/>
              </a:rPr>
              <a:t>(</a:t>
            </a:r>
            <a:r>
              <a:rPr lang="pl-PL" sz="2200" dirty="0" err="1">
                <a:solidFill>
                  <a:srgbClr val="FFFFFF"/>
                </a:solidFill>
                <a:latin typeface="Century Schoolbook"/>
              </a:rPr>
              <a:t>b+c</a:t>
            </a:r>
            <a:r>
              <a:rPr lang="pl-PL" sz="2200" dirty="0">
                <a:solidFill>
                  <a:srgbClr val="FFFFFF"/>
                </a:solidFill>
                <a:latin typeface="Century Schoolbook"/>
              </a:rPr>
              <a:t>)(</a:t>
            </a:r>
            <a:r>
              <a:rPr lang="pl-PL" sz="2200" dirty="0" err="1">
                <a:solidFill>
                  <a:srgbClr val="FFFFFF"/>
                </a:solidFill>
                <a:latin typeface="Century Schoolbook"/>
              </a:rPr>
              <a:t>a+b+c</a:t>
            </a:r>
            <a:r>
              <a:rPr lang="pl-PL" sz="2200" dirty="0">
                <a:solidFill>
                  <a:srgbClr val="FFFFFF"/>
                </a:solidFill>
                <a:latin typeface="Century Schoolbook"/>
              </a:rPr>
              <a:t>)&lt;0</a:t>
            </a:r>
            <a:endParaRPr lang="pl-PL" sz="2200" dirty="0">
              <a:solidFill>
                <a:srgbClr val="FFFFFF">
                  <a:alpha val="60000"/>
                </a:srgbClr>
              </a:solidFill>
              <a:latin typeface="Century Schoolbook"/>
            </a:endParaRP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6B5A172-73C4-72FC-7747-451C28A66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/>
              <a:t>Wtorek, 2 lutego 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D1ABB02-4A73-C2F3-A106-4E3F35EFC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/>
              <a:t>Przykładowy tekst stopki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3BC98FC-EFDE-899B-684B-D9148747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358923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441.tgt.Office_50301113_TF33713516_Win32_OJ112196127" id="{13F340DD-E820-4A45-AE8D-F68A3FDA2EBD}" vid="{E10BDB70-DE34-4756-8F2F-575C338F3077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94766e4-0712-4782-902b-02fbcb4237a0" xsi:nil="true"/>
    <_activity xmlns="194766e4-0712-4782-902b-02fbcb4237a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969A99975E704893396190DA1A5459" ma:contentTypeVersion="9" ma:contentTypeDescription="Create a new document." ma:contentTypeScope="" ma:versionID="87c5ea13406f9dc7185c97c597530758">
  <xsd:schema xmlns:xsd="http://www.w3.org/2001/XMLSchema" xmlns:xs="http://www.w3.org/2001/XMLSchema" xmlns:p="http://schemas.microsoft.com/office/2006/metadata/properties" xmlns:ns3="194766e4-0712-4782-902b-02fbcb4237a0" xmlns:ns4="cc636068-dfa2-442f-8e5f-6db3376451d6" targetNamespace="http://schemas.microsoft.com/office/2006/metadata/properties" ma:root="true" ma:fieldsID="95b428a52ee4c166af2a56ecdec5bc18" ns3:_="" ns4:_="">
    <xsd:import namespace="194766e4-0712-4782-902b-02fbcb4237a0"/>
    <xsd:import namespace="cc636068-dfa2-442f-8e5f-6db3376451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766e4-0712-4782-902b-02fbcb4237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36068-dfa2-442f-8e5f-6db3376451d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cc636068-dfa2-442f-8e5f-6db3376451d6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194766e4-0712-4782-902b-02fbcb4237a0"/>
  </ds:schemaRefs>
</ds:datastoreItem>
</file>

<file path=customXml/itemProps3.xml><?xml version="1.0" encoding="utf-8"?>
<ds:datastoreItem xmlns:ds="http://schemas.openxmlformats.org/officeDocument/2006/customXml" ds:itemID="{FACFAA49-8B5F-4816-9FF5-18BC8A06A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4766e4-0712-4782-902b-02fbcb4237a0"/>
    <ds:schemaRef ds:uri="cc636068-dfa2-442f-8e5f-6db3376451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{2AC60435-B6F4-4CEE-8FC8-FE6EB24B898C}tf33713516_win32</Template>
  <TotalTime>59</TotalTime>
  <Words>50</Words>
  <Application>Microsoft Office PowerPoint</Application>
  <PresentationFormat>Panoramiczny</PresentationFormat>
  <Paragraphs>18</Paragraphs>
  <Slides>20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1" baseType="lpstr">
      <vt:lpstr>3DFloatVTI</vt:lpstr>
      <vt:lpstr>Krawędź decyzyjna sieci jedno i wielo-warstwowych na przykładzie bramki XOR.</vt:lpstr>
      <vt:lpstr>Problemy liniowe- AND i OR</vt:lpstr>
      <vt:lpstr>Granice decyzyjne AND i OR </vt:lpstr>
      <vt:lpstr>A co z XOR ?</vt:lpstr>
      <vt:lpstr>Wstęp</vt:lpstr>
      <vt:lpstr>Przedstawienie problemu</vt:lpstr>
      <vt:lpstr>XOR dla sieci jednowarstwowej </vt:lpstr>
      <vt:lpstr>XOR dla sieci jednowarstwowej </vt:lpstr>
      <vt:lpstr>Dowód na nieliniowość</vt:lpstr>
      <vt:lpstr>Dowód na nieliniowość cd.</vt:lpstr>
      <vt:lpstr>Przedstawienie modelu dwuwarstwowego </vt:lpstr>
      <vt:lpstr>Nowy problem tworzony przez warstwę ukrytą.</vt:lpstr>
      <vt:lpstr>Funkcja aktywacyjna relu </vt:lpstr>
      <vt:lpstr>Funkcja aktywacyjna Tanh </vt:lpstr>
      <vt:lpstr>Granice decyzyjne i uczenie się w epokach   </vt:lpstr>
      <vt:lpstr>Utworzone granice decyzyjne dla ReLU</vt:lpstr>
      <vt:lpstr>Przewidywane wyniki</vt:lpstr>
      <vt:lpstr>Utworzone granice decyzyjne dla Tanh</vt:lpstr>
      <vt:lpstr>Prezentacja programu PowerPoint</vt:lpstr>
      <vt:lpstr>Czy warto zawsze budować głębokie sieci?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Krawędź decyzyjna sieci jedno i wielo-warstwowych na przykładzie bramki XOR.</dc:title>
  <dc:creator>Barbara Sipa (264269)</dc:creator>
  <cp:lastModifiedBy>Barbara Sipa (264269)</cp:lastModifiedBy>
  <cp:revision>1430</cp:revision>
  <dcterms:created xsi:type="dcterms:W3CDTF">2024-01-25T17:00:40Z</dcterms:created>
  <dcterms:modified xsi:type="dcterms:W3CDTF">2024-01-25T20:26:16Z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0x01010011969A99975E704893396190DA1A5459</vt:lpwstr>
  </property>
</Properties>
</file>